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0" r:id="rId5"/>
    <p:sldId id="261" r:id="rId6"/>
    <p:sldId id="262" r:id="rId7"/>
    <p:sldId id="264"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82" autoAdjust="0"/>
    <p:restoredTop sz="94660"/>
  </p:normalViewPr>
  <p:slideViewPr>
    <p:cSldViewPr>
      <p:cViewPr varScale="1">
        <p:scale>
          <a:sx n="86" d="100"/>
          <a:sy n="86" d="100"/>
        </p:scale>
        <p:origin x="-9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0FA82-A244-4BDF-A4D3-D317F760F090}" type="datetimeFigureOut">
              <a:rPr lang="ru-RU" smtClean="0"/>
              <a:pPr/>
              <a:t>15.01.2025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77A9B-4C65-41B7-9CCC-E198DB48073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377A9B-4C65-41B7-9CCC-E198DB480736}"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377A9B-4C65-41B7-9CCC-E198DB480736}"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2E7A4C-7345-4064-B56F-379D72D4AE6D}" type="datetimeFigureOut">
              <a:rPr lang="ru-RU" smtClean="0"/>
              <a:pPr/>
              <a:t>15.01.2025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BE34CB-9CFE-40AF-A4FA-AE5ACD40350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E7A4C-7345-4064-B56F-379D72D4AE6D}" type="datetimeFigureOut">
              <a:rPr lang="ru-RU" smtClean="0"/>
              <a:pPr/>
              <a:t>15.01.2025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E34CB-9CFE-40AF-A4FA-AE5ACD40350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44" name="Picture 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3000364" y="714356"/>
            <a:ext cx="184731" cy="369332"/>
          </a:xfrm>
          <a:prstGeom prst="rect">
            <a:avLst/>
          </a:prstGeom>
          <a:noFill/>
        </p:spPr>
        <p:txBody>
          <a:bodyPr wrap="none" rtlCol="0">
            <a:spAutoFit/>
          </a:bodyPr>
          <a:lstStyle/>
          <a:p>
            <a:endParaRPr lang="ru-RU" dirty="0"/>
          </a:p>
        </p:txBody>
      </p:sp>
      <p:pic>
        <p:nvPicPr>
          <p:cNvPr id="1026" name="Picture 2"/>
          <p:cNvPicPr>
            <a:picLocks noChangeAspect="1" noChangeArrowheads="1"/>
          </p:cNvPicPr>
          <p:nvPr/>
        </p:nvPicPr>
        <p:blipFill>
          <a:blip r:embed="rId3"/>
          <a:srcRect/>
          <a:stretch>
            <a:fillRect/>
          </a:stretch>
        </p:blipFill>
        <p:spPr bwMode="auto">
          <a:xfrm>
            <a:off x="4929190" y="1500174"/>
            <a:ext cx="3643338" cy="3643338"/>
          </a:xfrm>
          <a:prstGeom prst="rect">
            <a:avLst/>
          </a:prstGeom>
          <a:noFill/>
          <a:ln w="9525">
            <a:noFill/>
            <a:miter lim="800000"/>
            <a:headEnd/>
            <a:tailEnd/>
          </a:ln>
          <a:effectLst/>
          <a:scene3d>
            <a:camera prst="perspectiveHeroicExtremeLeftFacing"/>
            <a:lightRig rig="threePt" dir="t"/>
          </a:scene3d>
        </p:spPr>
      </p:pic>
      <p:sp>
        <p:nvSpPr>
          <p:cNvPr id="8" name="Овал 7"/>
          <p:cNvSpPr/>
          <p:nvPr/>
        </p:nvSpPr>
        <p:spPr>
          <a:xfrm>
            <a:off x="928662" y="1142984"/>
            <a:ext cx="3929090" cy="350046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dirty="0" err="1" smtClean="0">
                <a:solidFill>
                  <a:schemeClr val="tx1"/>
                </a:solidFill>
                <a:latin typeface="Times New Roman" pitchFamily="18" charset="0"/>
                <a:cs typeface="Times New Roman" pitchFamily="18" charset="0"/>
              </a:rPr>
              <a:t>Qo‘rg‘ontepa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tuman</a:t>
            </a:r>
            <a:r>
              <a:rPr lang="en-US" sz="1600" b="1" dirty="0" smtClean="0">
                <a:solidFill>
                  <a:schemeClr val="tx1"/>
                </a:solidFill>
                <a:latin typeface="Times New Roman" pitchFamily="18" charset="0"/>
                <a:cs typeface="Times New Roman" pitchFamily="18" charset="0"/>
              </a:rPr>
              <a:t> </a:t>
            </a:r>
          </a:p>
          <a:p>
            <a:pPr algn="ctr"/>
            <a:r>
              <a:rPr lang="en-US" sz="1600" b="1" dirty="0" err="1" smtClean="0">
                <a:solidFill>
                  <a:schemeClr val="tx1"/>
                </a:solidFill>
                <a:latin typeface="Times New Roman" pitchFamily="18" charset="0"/>
                <a:cs typeface="Times New Roman" pitchFamily="18" charset="0"/>
              </a:rPr>
              <a:t>Axborot</a:t>
            </a:r>
            <a:r>
              <a:rPr lang="ru-RU" sz="1600" b="1" dirty="0" smtClean="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kutubxona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markazida</a:t>
            </a:r>
            <a:r>
              <a:rPr lang="en-US" sz="1600" b="1" dirty="0" smtClean="0">
                <a:solidFill>
                  <a:schemeClr val="tx1"/>
                </a:solidFill>
                <a:latin typeface="Times New Roman" pitchFamily="18" charset="0"/>
                <a:cs typeface="Times New Roman" pitchFamily="18" charset="0"/>
              </a:rPr>
              <a:t> </a:t>
            </a:r>
          </a:p>
          <a:p>
            <a:pPr algn="ctr"/>
            <a:r>
              <a:rPr lang="en-US" sz="1600" b="1" dirty="0" err="1" smtClean="0">
                <a:solidFill>
                  <a:schemeClr val="tx1"/>
                </a:solidFill>
                <a:latin typeface="Times New Roman" pitchFamily="18" charset="0"/>
                <a:cs typeface="Times New Roman" pitchFamily="18" charset="0"/>
              </a:rPr>
              <a:t>buyuk</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mutafakkir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so‘z</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mulkining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sultoni</a:t>
            </a:r>
            <a:endParaRPr lang="ru-RU" sz="1600" b="1" dirty="0" smtClean="0">
              <a:solidFill>
                <a:schemeClr val="tx1"/>
              </a:solidFill>
              <a:latin typeface="Times New Roman" pitchFamily="18" charset="0"/>
              <a:cs typeface="Times New Roman" pitchFamily="18" charset="0"/>
            </a:endParaRPr>
          </a:p>
          <a:p>
            <a:pPr algn="ctr"/>
            <a:r>
              <a:rPr lang="en-US" sz="1600" b="1" dirty="0" smtClean="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Mir </a:t>
            </a:r>
            <a:r>
              <a:rPr lang="en-US" sz="1600" b="1" dirty="0" err="1" smtClean="0">
                <a:solidFill>
                  <a:schemeClr val="tx1"/>
                </a:solidFill>
                <a:latin typeface="Times New Roman" pitchFamily="18" charset="0"/>
                <a:cs typeface="Times New Roman" pitchFamily="18" charset="0"/>
              </a:rPr>
              <a:t>Alisher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Navoiy</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asarlari</a:t>
            </a:r>
            <a:endParaRPr lang="en-US" sz="1600" b="1" dirty="0" smtClean="0">
              <a:solidFill>
                <a:schemeClr val="tx1"/>
              </a:solidFill>
              <a:latin typeface="Times New Roman" pitchFamily="18" charset="0"/>
              <a:cs typeface="Times New Roman" pitchFamily="18" charset="0"/>
            </a:endParaRPr>
          </a:p>
          <a:p>
            <a:pPr algn="ct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asosida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tayyorlangan</a:t>
            </a:r>
            <a:r>
              <a:rPr lang="en-US" sz="1600" b="1" dirty="0" smtClean="0">
                <a:solidFill>
                  <a:schemeClr val="tx1"/>
                </a:solidFill>
                <a:latin typeface="Times New Roman" pitchFamily="18" charset="0"/>
                <a:cs typeface="Times New Roman" pitchFamily="18" charset="0"/>
              </a:rPr>
              <a:t> </a:t>
            </a:r>
          </a:p>
          <a:p>
            <a:pPr algn="ctr"/>
            <a:endParaRPr lang="en-US" dirty="0" smtClean="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VIRTUAL KO’RGAZMA</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44" name="Picture 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3000364" y="714356"/>
            <a:ext cx="184731" cy="369332"/>
          </a:xfrm>
          <a:prstGeom prst="rect">
            <a:avLst/>
          </a:prstGeom>
          <a:noFill/>
        </p:spPr>
        <p:txBody>
          <a:bodyPr wrap="none" rtlCol="0">
            <a:spAutoFit/>
          </a:bodyPr>
          <a:lstStyle/>
          <a:p>
            <a:endParaRPr lang="ru-RU" dirty="0"/>
          </a:p>
        </p:txBody>
      </p:sp>
      <p:pic>
        <p:nvPicPr>
          <p:cNvPr id="2051" name="Picture 3" descr="C:\Users\User\Desktop\ааа.jpg"/>
          <p:cNvPicPr>
            <a:picLocks noChangeAspect="1" noChangeArrowheads="1"/>
          </p:cNvPicPr>
          <p:nvPr/>
        </p:nvPicPr>
        <p:blipFill>
          <a:blip r:embed="rId3"/>
          <a:srcRect/>
          <a:stretch>
            <a:fillRect/>
          </a:stretch>
        </p:blipFill>
        <p:spPr bwMode="auto">
          <a:xfrm>
            <a:off x="1357290" y="285728"/>
            <a:ext cx="7000924" cy="2962275"/>
          </a:xfrm>
          <a:prstGeom prst="rect">
            <a:avLst/>
          </a:prstGeom>
          <a:noFill/>
        </p:spPr>
      </p:pic>
      <p:sp>
        <p:nvSpPr>
          <p:cNvPr id="10" name="Прямоугольник 9"/>
          <p:cNvSpPr/>
          <p:nvPr/>
        </p:nvSpPr>
        <p:spPr>
          <a:xfrm>
            <a:off x="500034" y="3571876"/>
            <a:ext cx="8215370" cy="27860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1600" dirty="0" smtClean="0"/>
              <a:t>      </a:t>
            </a:r>
            <a:r>
              <a:rPr lang="en-US" sz="1600" b="1" dirty="0" err="1" smtClean="0">
                <a:solidFill>
                  <a:schemeClr val="tx1"/>
                </a:solidFill>
                <a:latin typeface="Times New Roman" pitchFamily="18" charset="0"/>
                <a:cs typeface="Times New Roman" pitchFamily="18" charset="0"/>
              </a:rPr>
              <a:t>Alisher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Navoiy</a:t>
            </a:r>
            <a:r>
              <a:rPr lang="en-US" sz="1600" b="1" dirty="0" smtClean="0">
                <a:solidFill>
                  <a:schemeClr val="tx1"/>
                </a:solidFill>
                <a:latin typeface="Times New Roman" pitchFamily="18" charset="0"/>
                <a:cs typeface="Times New Roman" pitchFamily="18" charset="0"/>
              </a:rPr>
              <a:t> 1441 </a:t>
            </a:r>
            <a:r>
              <a:rPr lang="en-US" sz="1600" b="1" dirty="0" err="1" smtClean="0">
                <a:solidFill>
                  <a:schemeClr val="tx1"/>
                </a:solidFill>
                <a:latin typeface="Times New Roman" pitchFamily="18" charset="0"/>
                <a:cs typeface="Times New Roman" pitchFamily="18" charset="0"/>
              </a:rPr>
              <a:t>yil</a:t>
            </a:r>
            <a:r>
              <a:rPr lang="en-US" sz="1600" b="1" dirty="0" smtClean="0">
                <a:solidFill>
                  <a:schemeClr val="tx1"/>
                </a:solidFill>
                <a:latin typeface="Times New Roman" pitchFamily="18" charset="0"/>
                <a:cs typeface="Times New Roman" pitchFamily="18" charset="0"/>
              </a:rPr>
              <a:t> 9 – </a:t>
            </a:r>
            <a:r>
              <a:rPr lang="en-US" sz="1600" b="1" dirty="0" err="1" smtClean="0">
                <a:solidFill>
                  <a:schemeClr val="tx1"/>
                </a:solidFill>
                <a:latin typeface="Times New Roman" pitchFamily="18" charset="0"/>
                <a:cs typeface="Times New Roman" pitchFamily="18" charset="0"/>
              </a:rPr>
              <a:t>fevralda</a:t>
            </a:r>
            <a:r>
              <a:rPr lang="en-US" sz="1600" b="1" dirty="0" smtClean="0">
                <a:solidFill>
                  <a:schemeClr val="tx1"/>
                </a:solidFill>
                <a:latin typeface="Times New Roman" pitchFamily="18" charset="0"/>
                <a:cs typeface="Times New Roman" pitchFamily="18" charset="0"/>
              </a:rPr>
              <a:t> Amir </a:t>
            </a:r>
            <a:r>
              <a:rPr lang="en-US" sz="1600" b="1" dirty="0" err="1" smtClean="0">
                <a:solidFill>
                  <a:schemeClr val="tx1"/>
                </a:solidFill>
                <a:latin typeface="Times New Roman" pitchFamily="18" charset="0"/>
                <a:cs typeface="Times New Roman" pitchFamily="18" charset="0"/>
              </a:rPr>
              <a:t>Temurning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o‘g‘li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Shohruh</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Mirzo</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shohligi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davrida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Hirotda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tug‘ildi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Zamondoshlari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uning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haqida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ko‘pincha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Nizomiddin</a:t>
            </a:r>
            <a:r>
              <a:rPr lang="en-US" sz="1600" b="1" dirty="0" smtClean="0">
                <a:solidFill>
                  <a:schemeClr val="tx1"/>
                </a:solidFill>
                <a:latin typeface="Times New Roman" pitchFamily="18" charset="0"/>
                <a:cs typeface="Times New Roman" pitchFamily="18" charset="0"/>
              </a:rPr>
              <a:t> Mir </a:t>
            </a:r>
            <a:r>
              <a:rPr lang="en-US" sz="1600" b="1" dirty="0" err="1" smtClean="0">
                <a:solidFill>
                  <a:schemeClr val="tx1"/>
                </a:solidFill>
                <a:latin typeface="Times New Roman" pitchFamily="18" charset="0"/>
                <a:cs typeface="Times New Roman" pitchFamily="18" charset="0"/>
              </a:rPr>
              <a:t>Alisher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deb</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yozadilar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Alisherning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bobosi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Temurning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o‘g‘li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Umarshayx</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bilan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emikdosh</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bo‘lgan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ekan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Alisher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saroy</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muhitida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yashaganligi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uchun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alohida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tarbiya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va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nazoratda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o‘sgan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Kichiklik</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chog‘idan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she’r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va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musiqaga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ishqi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tushgan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Olim</a:t>
            </a:r>
            <a:r>
              <a:rPr lang="en-US" sz="1600" b="1" dirty="0" smtClean="0">
                <a:solidFill>
                  <a:schemeClr val="tx1"/>
                </a:solidFill>
                <a:latin typeface="Times New Roman" pitchFamily="18" charset="0"/>
                <a:cs typeface="Times New Roman" pitchFamily="18" charset="0"/>
              </a:rPr>
              <a:t>-u </a:t>
            </a:r>
            <a:r>
              <a:rPr lang="en-US" sz="1600" b="1" dirty="0" err="1" smtClean="0">
                <a:solidFill>
                  <a:schemeClr val="tx1"/>
                </a:solidFill>
                <a:latin typeface="Times New Roman" pitchFamily="18" charset="0"/>
                <a:cs typeface="Times New Roman" pitchFamily="18" charset="0"/>
              </a:rPr>
              <a:t>fozillar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davrasida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bo‘lgan</a:t>
            </a:r>
            <a:r>
              <a:rPr lang="en-US" sz="1600" b="1" dirty="0" smtClean="0">
                <a:solidFill>
                  <a:schemeClr val="tx1"/>
                </a:solidFill>
                <a:latin typeface="Times New Roman" pitchFamily="18" charset="0"/>
                <a:cs typeface="Times New Roman" pitchFamily="18" charset="0"/>
              </a:rPr>
              <a:t>. U </a:t>
            </a:r>
            <a:r>
              <a:rPr lang="en-US" sz="1600" b="1" dirty="0" err="1" smtClean="0">
                <a:solidFill>
                  <a:schemeClr val="tx1"/>
                </a:solidFill>
                <a:latin typeface="Times New Roman" pitchFamily="18" charset="0"/>
                <a:cs typeface="Times New Roman" pitchFamily="18" charset="0"/>
              </a:rPr>
              <a:t>bo‘lajak</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sulton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Husayn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Boyqaro</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bilan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birga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o‘qiydi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Buyuk</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shoir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o‘z</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asarlarida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bu</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qutlug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dargohga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yaqinligidan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ixtiyor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etishini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bayon</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qiladi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Shuningdek</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uning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tarjimai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holiga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oid</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ayrim</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lavhalar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asarlarida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uchraydi</a:t>
            </a:r>
            <a:r>
              <a:rPr lang="en-US" sz="1600" b="1" dirty="0" smtClean="0">
                <a:solidFill>
                  <a:schemeClr val="tx1"/>
                </a:solidFill>
                <a:latin typeface="Times New Roman" pitchFamily="18" charset="0"/>
                <a:cs typeface="Times New Roman" pitchFamily="18" charset="0"/>
              </a:rPr>
              <a:t>. Bu </a:t>
            </a:r>
            <a:r>
              <a:rPr lang="en-US" sz="1600" b="1" dirty="0" err="1" smtClean="0">
                <a:solidFill>
                  <a:schemeClr val="tx1"/>
                </a:solidFill>
                <a:latin typeface="Times New Roman" pitchFamily="18" charset="0"/>
                <a:cs typeface="Times New Roman" pitchFamily="18" charset="0"/>
              </a:rPr>
              <a:t>shaxs</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to‘g‘risidagi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ba’zi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ma’lumotlarni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esa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uning</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zamondoshlari</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o‘z</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kitoblarida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tilga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oladilar</a:t>
            </a:r>
            <a:r>
              <a:rPr lang="en-US" sz="1600" b="1" dirty="0" smtClean="0">
                <a:solidFill>
                  <a:schemeClr val="tx1"/>
                </a:solidFill>
                <a:latin typeface="Times New Roman" pitchFamily="18" charset="0"/>
                <a:cs typeface="Times New Roman" pitchFamily="18" charset="0"/>
              </a:rPr>
              <a:t>. </a:t>
            </a:r>
          </a:p>
          <a:p>
            <a:pPr algn="just"/>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Alisher</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Navoiy</a:t>
            </a:r>
            <a:r>
              <a:rPr lang="en-US" sz="1600" b="1" dirty="0" smtClean="0">
                <a:solidFill>
                  <a:schemeClr val="tx1"/>
                </a:solidFill>
                <a:latin typeface="Times New Roman" pitchFamily="18" charset="0"/>
                <a:cs typeface="Times New Roman" pitchFamily="18" charset="0"/>
              </a:rPr>
              <a:t> 1501 </a:t>
            </a:r>
            <a:r>
              <a:rPr lang="en-US" sz="1600" b="1" dirty="0" err="1" smtClean="0">
                <a:solidFill>
                  <a:schemeClr val="tx1"/>
                </a:solidFill>
                <a:latin typeface="Times New Roman" pitchFamily="18" charset="0"/>
                <a:cs typeface="Times New Roman" pitchFamily="18" charset="0"/>
              </a:rPr>
              <a:t>yilda</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vafot</a:t>
            </a:r>
            <a:r>
              <a:rPr lang="en-US" sz="1600" b="1" dirty="0" smtClean="0">
                <a:solidFill>
                  <a:schemeClr val="tx1"/>
                </a:solidFill>
                <a:latin typeface="Times New Roman" pitchFamily="18" charset="0"/>
                <a:cs typeface="Times New Roman" pitchFamily="18" charset="0"/>
              </a:rPr>
              <a:t> </a:t>
            </a:r>
            <a:r>
              <a:rPr lang="en-US" sz="1600" b="1" dirty="0" err="1" smtClean="0">
                <a:solidFill>
                  <a:schemeClr val="tx1"/>
                </a:solidFill>
                <a:latin typeface="Times New Roman" pitchFamily="18" charset="0"/>
                <a:cs typeface="Times New Roman" pitchFamily="18" charset="0"/>
              </a:rPr>
              <a:t>etadi</a:t>
            </a:r>
            <a:r>
              <a:rPr lang="en-US" sz="1600" b="1" dirty="0" smtClean="0">
                <a:solidFill>
                  <a:schemeClr val="tx1"/>
                </a:solidFill>
                <a:latin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44" name="Picture 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3000364" y="714356"/>
            <a:ext cx="184731" cy="369332"/>
          </a:xfrm>
          <a:prstGeom prst="rect">
            <a:avLst/>
          </a:prstGeom>
          <a:noFill/>
        </p:spPr>
        <p:txBody>
          <a:bodyPr wrap="none" rtlCol="0">
            <a:spAutoFit/>
          </a:bodyPr>
          <a:lstStyle/>
          <a:p>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142844" y="714356"/>
            <a:ext cx="1928826" cy="1928826"/>
          </a:xfrm>
          <a:prstGeom prst="rect">
            <a:avLst/>
          </a:prstGeom>
          <a:noFill/>
          <a:ln w="9525">
            <a:noFill/>
            <a:miter lim="800000"/>
            <a:headEnd/>
            <a:tailEnd/>
          </a:ln>
          <a:effectLst/>
          <a:scene3d>
            <a:camera prst="perspectiveContrastingRightFacing"/>
            <a:lightRig rig="threePt" dir="t"/>
          </a:scene3d>
        </p:spPr>
      </p:pic>
      <p:sp>
        <p:nvSpPr>
          <p:cNvPr id="11" name="Прямоугольник с двумя скругленными противолежащими углами 10"/>
          <p:cNvSpPr/>
          <p:nvPr/>
        </p:nvSpPr>
        <p:spPr>
          <a:xfrm>
            <a:off x="2143108" y="500042"/>
            <a:ext cx="6786610" cy="235745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uz-Latn-UZ" sz="1200" dirty="0" smtClean="0">
                <a:latin typeface="Times New Roman" pitchFamily="18" charset="0"/>
                <a:cs typeface="Times New Roman" pitchFamily="18" charset="0"/>
              </a:rPr>
              <a:t>ЎЗ1 </a:t>
            </a:r>
          </a:p>
          <a:p>
            <a:pPr algn="just"/>
            <a:r>
              <a:rPr lang="uz-Latn-UZ" sz="1200" dirty="0" smtClean="0">
                <a:latin typeface="Times New Roman" pitchFamily="18" charset="0"/>
                <a:cs typeface="Times New Roman" pitchFamily="18" charset="0"/>
              </a:rPr>
              <a:t>Н 14 </a:t>
            </a:r>
          </a:p>
          <a:p>
            <a:pPr algn="just"/>
            <a:r>
              <a:rPr lang="uz-Latn-UZ" sz="1200" dirty="0" smtClean="0">
                <a:latin typeface="Times New Roman" pitchFamily="18" charset="0"/>
                <a:cs typeface="Times New Roman" pitchFamily="18" charset="0"/>
              </a:rPr>
              <a:t>Навоий Алишер.</a:t>
            </a:r>
          </a:p>
          <a:p>
            <a:pPr algn="just"/>
            <a:r>
              <a:rPr lang="uz-Latn-UZ" sz="1200" dirty="0" smtClean="0">
                <a:latin typeface="Times New Roman" pitchFamily="18" charset="0"/>
                <a:cs typeface="Times New Roman" pitchFamily="18" charset="0"/>
              </a:rPr>
              <a:t>   Асарлар. 15 томлик Т. 5. Тошкент бадиий адабиёт нашриёти, 1965. Т.5. китоб 1. Девони Фоний. нашрга тайёрловчи Ҳамид Сулаймон. 472 б.</a:t>
            </a:r>
          </a:p>
          <a:p>
            <a:pPr algn="just"/>
            <a:r>
              <a:rPr lang="uz-Latn-UZ" sz="1200" dirty="0" smtClean="0">
                <a:latin typeface="Times New Roman" pitchFamily="18" charset="0"/>
                <a:cs typeface="Times New Roman" pitchFamily="18" charset="0"/>
              </a:rPr>
              <a:t>     Маълумки Алишер Навоий нафақат ўзбек, балки форс тожик тилларида ҳам Фоний тахаллуси билан баракали ижод қилган забардаст зуллисоний шоир хисобланади. “Девони фоний”нинг мўътабар қўлёзмалари Париж, Теҳрон ва Туркия кутубхоналарида сақланади. Ҳозирги энг мукаммал нусхаси 1965 йили таниқли шарқшунос Хамид Сулаймон томонидан Алишер Навоийнинг ўн беш жилдлик асарлари таркибида илк бор босилиб чиққан. </a:t>
            </a:r>
            <a:r>
              <a:rPr lang="ru-RU" sz="1200" dirty="0" smtClean="0">
                <a:latin typeface="Times New Roman" pitchFamily="18" charset="0"/>
                <a:cs typeface="Times New Roman" pitchFamily="18" charset="0"/>
              </a:rPr>
              <a:t>Ш</a:t>
            </a:r>
            <a:r>
              <a:rPr lang="uz-Latn-UZ" sz="1200" dirty="0" smtClean="0">
                <a:latin typeface="Times New Roman" pitchFamily="18" charset="0"/>
                <a:cs typeface="Times New Roman" pitchFamily="18" charset="0"/>
              </a:rPr>
              <a:t>оирнинг ХХ жилдлик “Мукаммал асарлар тўплами”га ҳам шу нусха асос қилиб олинган.  </a:t>
            </a:r>
            <a:endParaRPr lang="ru-RU" sz="1200" dirty="0">
              <a:latin typeface="Times New Roman" pitchFamily="18" charset="0"/>
              <a:cs typeface="Times New Roman" pitchFamily="18" charset="0"/>
            </a:endParaRPr>
          </a:p>
        </p:txBody>
      </p:sp>
      <p:sp>
        <p:nvSpPr>
          <p:cNvPr id="12" name="Прямоугольник с двумя скругленными противолежащими углами 11"/>
          <p:cNvSpPr/>
          <p:nvPr/>
        </p:nvSpPr>
        <p:spPr>
          <a:xfrm>
            <a:off x="285720" y="3571876"/>
            <a:ext cx="6858048" cy="257176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uz-Latn-UZ" sz="1200" dirty="0" smtClean="0">
                <a:latin typeface="Times New Roman" pitchFamily="18" charset="0"/>
                <a:cs typeface="Times New Roman" pitchFamily="18" charset="0"/>
              </a:rPr>
              <a:t>ЎЗ1 </a:t>
            </a:r>
          </a:p>
          <a:p>
            <a:pPr algn="just"/>
            <a:r>
              <a:rPr lang="uz-Latn-UZ" sz="1200" dirty="0" smtClean="0">
                <a:latin typeface="Times New Roman" pitchFamily="18" charset="0"/>
                <a:cs typeface="Times New Roman" pitchFamily="18" charset="0"/>
              </a:rPr>
              <a:t>Н 14 </a:t>
            </a:r>
          </a:p>
          <a:p>
            <a:pPr algn="just"/>
            <a:r>
              <a:rPr lang="uz-Latn-UZ" sz="1200" dirty="0" smtClean="0">
                <a:latin typeface="Times New Roman" pitchFamily="18" charset="0"/>
                <a:cs typeface="Times New Roman" pitchFamily="18" charset="0"/>
              </a:rPr>
              <a:t>Навоий Алишер.</a:t>
            </a:r>
          </a:p>
          <a:p>
            <a:pPr algn="just"/>
            <a:r>
              <a:rPr lang="uz-Latn-UZ" sz="1200" dirty="0" smtClean="0">
                <a:latin typeface="Times New Roman" pitchFamily="18" charset="0"/>
                <a:cs typeface="Times New Roman" pitchFamily="18" charset="0"/>
              </a:rPr>
              <a:t>   Асарлар. 15 томлик Т. З. нашрга тайёрловчи Ҳамид Сулаймон. Тошкент бадиий адабиёт нашриёти, 1965.</a:t>
            </a:r>
          </a:p>
          <a:p>
            <a:pPr algn="just"/>
            <a:r>
              <a:rPr lang="uz-Latn-UZ" sz="1200" dirty="0" smtClean="0">
                <a:latin typeface="Times New Roman" pitchFamily="18" charset="0"/>
                <a:cs typeface="Times New Roman" pitchFamily="18" charset="0"/>
              </a:rPr>
              <a:t>    (Ўз ССр ФА. А. С.Пушкин номидаги Тил ва адабиёт институти). Хазойин ул – маоний, Бадоеъул-васат. 416 б.</a:t>
            </a:r>
          </a:p>
          <a:p>
            <a:pPr algn="just"/>
            <a:r>
              <a:rPr lang="uz-Latn-UZ" sz="1200" dirty="0" smtClean="0">
                <a:latin typeface="Times New Roman" pitchFamily="18" charset="0"/>
                <a:cs typeface="Times New Roman" pitchFamily="18" charset="0"/>
              </a:rPr>
              <a:t>     Алишер Навоий Хазойин ул-маоний билан ўзбек шеъриятида бирон ижодкор бундай мукаммал девон тузиш даражасига кўтарила олмаган. </a:t>
            </a:r>
            <a:r>
              <a:rPr lang="ru-RU" sz="1200" dirty="0" smtClean="0">
                <a:latin typeface="Times New Roman" pitchFamily="18" charset="0"/>
                <a:cs typeface="Times New Roman" pitchFamily="18" charset="0"/>
              </a:rPr>
              <a:t>Ш</a:t>
            </a:r>
            <a:r>
              <a:rPr lang="uz-Latn-UZ" sz="1200" dirty="0" smtClean="0">
                <a:latin typeface="Times New Roman" pitchFamily="18" charset="0"/>
                <a:cs typeface="Times New Roman" pitchFamily="18" charset="0"/>
              </a:rPr>
              <a:t>оирнинг бу девони қўл ёзма нусхаларда ва қисқартирилган ҳолда бир қанча мамлакатларда қайта кўчирилган ва кўп бор нашр этилган  </a:t>
            </a:r>
            <a:endParaRPr lang="ru-RU" sz="1200"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cstate="print"/>
          <a:srcRect/>
          <a:stretch>
            <a:fillRect/>
          </a:stretch>
        </p:blipFill>
        <p:spPr bwMode="auto">
          <a:xfrm>
            <a:off x="7072330" y="3714752"/>
            <a:ext cx="1857388" cy="2071702"/>
          </a:xfrm>
          <a:prstGeom prst="rect">
            <a:avLst/>
          </a:prstGeom>
          <a:noFill/>
          <a:ln w="9525">
            <a:noFill/>
            <a:miter lim="800000"/>
            <a:headEnd/>
            <a:tailEnd/>
          </a:ln>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44" name="Picture 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3000364" y="714356"/>
            <a:ext cx="184731" cy="369332"/>
          </a:xfrm>
          <a:prstGeom prst="rect">
            <a:avLst/>
          </a:prstGeom>
          <a:noFill/>
        </p:spPr>
        <p:txBody>
          <a:bodyPr wrap="none" rtlCol="0">
            <a:spAutoFit/>
          </a:bodyPr>
          <a:lstStyle/>
          <a:p>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357158" y="714356"/>
            <a:ext cx="2071702" cy="2214578"/>
          </a:xfrm>
          <a:prstGeom prst="rect">
            <a:avLst/>
          </a:prstGeom>
          <a:noFill/>
          <a:ln w="9525">
            <a:noFill/>
            <a:miter lim="800000"/>
            <a:headEnd/>
            <a:tailEnd/>
          </a:ln>
          <a:effectLst/>
          <a:scene3d>
            <a:camera prst="perspectiveContrastingRightFacing"/>
            <a:lightRig rig="threePt" dir="t"/>
          </a:scene3d>
        </p:spPr>
      </p:pic>
      <p:sp>
        <p:nvSpPr>
          <p:cNvPr id="14" name="Прямоугольник с двумя скругленными противолежащими углами 13"/>
          <p:cNvSpPr/>
          <p:nvPr/>
        </p:nvSpPr>
        <p:spPr>
          <a:xfrm>
            <a:off x="2500298" y="428604"/>
            <a:ext cx="6429420" cy="250033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uz-Latn-UZ" sz="1200" dirty="0" smtClean="0">
              <a:latin typeface="Times New Roman" pitchFamily="18" charset="0"/>
              <a:cs typeface="Times New Roman" pitchFamily="18" charset="0"/>
            </a:endParaRPr>
          </a:p>
          <a:p>
            <a:pPr algn="just"/>
            <a:endParaRPr lang="uz-Latn-UZ" sz="1200" dirty="0" smtClean="0">
              <a:latin typeface="Times New Roman" pitchFamily="18" charset="0"/>
              <a:cs typeface="Times New Roman" pitchFamily="18" charset="0"/>
            </a:endParaRPr>
          </a:p>
          <a:p>
            <a:pPr algn="just"/>
            <a:endParaRPr lang="uz-Latn-UZ" sz="1200" dirty="0" smtClean="0">
              <a:latin typeface="Times New Roman" pitchFamily="18" charset="0"/>
              <a:cs typeface="Times New Roman" pitchFamily="18" charset="0"/>
            </a:endParaRPr>
          </a:p>
          <a:p>
            <a:pPr algn="just"/>
            <a:r>
              <a:rPr lang="uz-Latn-UZ" sz="1200" dirty="0" smtClean="0">
                <a:latin typeface="Times New Roman" pitchFamily="18" charset="0"/>
                <a:cs typeface="Times New Roman" pitchFamily="18" charset="0"/>
              </a:rPr>
              <a:t>ЎЗ1 </a:t>
            </a:r>
          </a:p>
          <a:p>
            <a:pPr algn="just"/>
            <a:r>
              <a:rPr lang="uz-Latn-UZ" sz="1200" dirty="0" smtClean="0">
                <a:latin typeface="Times New Roman" pitchFamily="18" charset="0"/>
                <a:cs typeface="Times New Roman" pitchFamily="18" charset="0"/>
              </a:rPr>
              <a:t>Н 14 </a:t>
            </a:r>
          </a:p>
          <a:p>
            <a:pPr algn="just"/>
            <a:r>
              <a:rPr lang="uz-Latn-UZ" sz="1200" dirty="0" smtClean="0">
                <a:latin typeface="Times New Roman" pitchFamily="18" charset="0"/>
                <a:cs typeface="Times New Roman" pitchFamily="18" charset="0"/>
              </a:rPr>
              <a:t>Навоий Алишер.</a:t>
            </a:r>
          </a:p>
          <a:p>
            <a:pPr algn="just"/>
            <a:r>
              <a:rPr lang="uz-Latn-UZ" sz="1200" dirty="0" smtClean="0">
                <a:latin typeface="Times New Roman" pitchFamily="18" charset="0"/>
                <a:cs typeface="Times New Roman" pitchFamily="18" charset="0"/>
              </a:rPr>
              <a:t>     Асарлар. 15 томлик Т. 12.Ғафур Ғулом номидаги бадиий адабиёт нашриёти, 1966.(Ўзбекистон ССР фанлар академияси А.С.Пушкин номидаги тил ва адабиёт институти). Т.12. Мажонис ун-нафоис. </a:t>
            </a:r>
            <a:r>
              <a:rPr lang="ru-RU" sz="1200" dirty="0" smtClean="0">
                <a:latin typeface="Times New Roman" pitchFamily="18" charset="0"/>
                <a:cs typeface="Times New Roman" pitchFamily="18" charset="0"/>
              </a:rPr>
              <a:t>Н</a:t>
            </a:r>
            <a:r>
              <a:rPr lang="uz-Latn-UZ" sz="1200" dirty="0" smtClean="0">
                <a:latin typeface="Times New Roman" pitchFamily="18" charset="0"/>
                <a:cs typeface="Times New Roman" pitchFamily="18" charset="0"/>
              </a:rPr>
              <a:t>ашрга тайёрловчи Суйима Ғаниева. 1966. 216 б.</a:t>
            </a:r>
          </a:p>
          <a:p>
            <a:pPr algn="just"/>
            <a:r>
              <a:rPr lang="uz-Latn-UZ" sz="1200" dirty="0" smtClean="0">
                <a:latin typeface="Times New Roman" pitchFamily="18" charset="0"/>
                <a:cs typeface="Times New Roman" pitchFamily="18" charset="0"/>
              </a:rPr>
              <a:t>    “Мажонис ун-нафоис” Алишер Навоий тазкираси туркий тазкирачиликнинг илк намунаси. </a:t>
            </a:r>
            <a:r>
              <a:rPr lang="ru-RU" sz="1200" dirty="0" smtClean="0">
                <a:latin typeface="Times New Roman" pitchFamily="18" charset="0"/>
                <a:cs typeface="Times New Roman" pitchFamily="18" charset="0"/>
              </a:rPr>
              <a:t>А</a:t>
            </a:r>
            <a:r>
              <a:rPr lang="uz-Latn-UZ" sz="1200" dirty="0" smtClean="0">
                <a:latin typeface="Times New Roman" pitchFamily="18" charset="0"/>
                <a:cs typeface="Times New Roman" pitchFamily="18" charset="0"/>
              </a:rPr>
              <a:t>сарда 15-асрда Хуросон ва қўшни мамлакатларда яшаган шоир, ёзувчи ва олимлар ижодига оид қисқа маълумотлар берилган. </a:t>
            </a:r>
            <a:r>
              <a:rPr lang="ru-RU" sz="1200" dirty="0" smtClean="0">
                <a:latin typeface="Times New Roman" pitchFamily="18" charset="0"/>
                <a:cs typeface="Times New Roman" pitchFamily="18" charset="0"/>
              </a:rPr>
              <a:t>Ҳ</a:t>
            </a:r>
            <a:r>
              <a:rPr lang="uz-Latn-UZ" sz="1200" dirty="0" smtClean="0">
                <a:latin typeface="Times New Roman" pitchFamily="18" charset="0"/>
                <a:cs typeface="Times New Roman" pitchFamily="18" charset="0"/>
              </a:rPr>
              <a:t>ар бир шоирга берилган тасниф унинг ижодидан намуна келтириш билан асосланган. </a:t>
            </a:r>
            <a:r>
              <a:rPr lang="ru-RU" sz="1200" dirty="0" smtClean="0">
                <a:latin typeface="Times New Roman" pitchFamily="18" charset="0"/>
                <a:cs typeface="Times New Roman" pitchFamily="18" charset="0"/>
              </a:rPr>
              <a:t>Н</a:t>
            </a:r>
            <a:r>
              <a:rPr lang="uz-Latn-UZ" sz="1200" dirty="0" smtClean="0">
                <a:latin typeface="Times New Roman" pitchFamily="18" charset="0"/>
                <a:cs typeface="Times New Roman" pitchFamily="18" charset="0"/>
              </a:rPr>
              <a:t>авоий ўз даври адабий мухитининг қизғин манзарасини, адабиётдаги поэтик жанр ва турлар рангбаранглигини кўрсатиб берган. </a:t>
            </a:r>
          </a:p>
          <a:p>
            <a:pPr algn="just"/>
            <a:r>
              <a:rPr lang="uz-Latn-UZ" sz="1200" dirty="0" smtClean="0">
                <a:latin typeface="Times New Roman" pitchFamily="18" charset="0"/>
                <a:cs typeface="Times New Roman" pitchFamily="18" charset="0"/>
              </a:rPr>
              <a:t>     </a:t>
            </a:r>
          </a:p>
          <a:p>
            <a:pPr algn="just"/>
            <a:r>
              <a:rPr lang="uz-Latn-UZ" sz="1200" dirty="0" smtClean="0">
                <a:latin typeface="Times New Roman" pitchFamily="18" charset="0"/>
                <a:cs typeface="Times New Roman" pitchFamily="18" charset="0"/>
              </a:rPr>
              <a:t>     </a:t>
            </a:r>
          </a:p>
        </p:txBody>
      </p:sp>
      <p:sp>
        <p:nvSpPr>
          <p:cNvPr id="15" name="Прямоугольник с двумя скругленными противолежащими углами 14"/>
          <p:cNvSpPr/>
          <p:nvPr/>
        </p:nvSpPr>
        <p:spPr>
          <a:xfrm>
            <a:off x="571472" y="3857628"/>
            <a:ext cx="6286544" cy="2357454"/>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uz-Latn-UZ" sz="1200" dirty="0" smtClean="0">
                <a:latin typeface="Times New Roman" pitchFamily="18" charset="0"/>
                <a:cs typeface="Times New Roman" pitchFamily="18" charset="0"/>
              </a:rPr>
              <a:t>ЎЗ1 </a:t>
            </a:r>
          </a:p>
          <a:p>
            <a:pPr algn="just"/>
            <a:r>
              <a:rPr lang="uz-Latn-UZ" sz="1200" dirty="0" smtClean="0">
                <a:latin typeface="Times New Roman" pitchFamily="18" charset="0"/>
                <a:cs typeface="Times New Roman" pitchFamily="18" charset="0"/>
              </a:rPr>
              <a:t>Н 14</a:t>
            </a:r>
          </a:p>
          <a:p>
            <a:pPr algn="just"/>
            <a:r>
              <a:rPr lang="uz-Latn-UZ" sz="1200" dirty="0" smtClean="0">
                <a:latin typeface="Times New Roman" pitchFamily="18" charset="0"/>
                <a:cs typeface="Times New Roman" pitchFamily="18" charset="0"/>
              </a:rPr>
              <a:t>     Навоий, Алишер.</a:t>
            </a:r>
          </a:p>
          <a:p>
            <a:pPr algn="just"/>
            <a:r>
              <a:rPr lang="uz-Latn-UZ" sz="1200" dirty="0" smtClean="0">
                <a:latin typeface="Times New Roman" pitchFamily="18" charset="0"/>
                <a:cs typeface="Times New Roman" pitchFamily="18" charset="0"/>
              </a:rPr>
              <a:t>     Маҳбуб ул-қулуб: (Қалблар севгилиси) / </a:t>
            </a:r>
            <a:r>
              <a:rPr lang="en-US" sz="1200" dirty="0" smtClean="0">
                <a:latin typeface="Times New Roman" pitchFamily="18" charset="0"/>
                <a:cs typeface="Times New Roman" pitchFamily="18" charset="0"/>
              </a:rPr>
              <a:t>[</a:t>
            </a:r>
            <a:r>
              <a:rPr lang="uz-Latn-UZ" sz="1200" dirty="0" smtClean="0">
                <a:latin typeface="Times New Roman" pitchFamily="18" charset="0"/>
                <a:cs typeface="Times New Roman" pitchFamily="18" charset="0"/>
              </a:rPr>
              <a:t>Масъул муҳаррир ва сўзбоши муаллифи С.Ғаниева; Рассом В. Апухтин</a:t>
            </a:r>
            <a:r>
              <a:rPr lang="en-US" sz="1200" dirty="0" smtClean="0">
                <a:latin typeface="Times New Roman" pitchFamily="18" charset="0"/>
                <a:cs typeface="Times New Roman" pitchFamily="18" charset="0"/>
              </a:rPr>
              <a:t>]</a:t>
            </a:r>
            <a:r>
              <a:rPr lang="uz-Latn-UZ" sz="1200" dirty="0" smtClean="0">
                <a:latin typeface="Times New Roman" pitchFamily="18" charset="0"/>
                <a:cs typeface="Times New Roman" pitchFamily="18" charset="0"/>
              </a:rPr>
              <a:t>. – Тошкент. Адабиёт ва санъат нашриёти, 1983. – 112 б. </a:t>
            </a:r>
          </a:p>
          <a:p>
            <a:pPr algn="just"/>
            <a:r>
              <a:rPr lang="uz-Latn-UZ" sz="1200" dirty="0" smtClean="0">
                <a:latin typeface="Times New Roman" pitchFamily="18" charset="0"/>
                <a:cs typeface="Times New Roman" pitchFamily="18" charset="0"/>
              </a:rPr>
              <a:t>      Буюк ўзбек мутафаккири, халқимизнинг фахри бўлмиш Алишер Навоийнинг ушбу асари замонасида кенг шуҳрат топган ва ҳозир ҳам нозиктаъб, гўзал қалбли, мард, олижаноб, доно одамларнинг севимли китоби бўлиб қолган. Навоийнинг бу шоҳ асаридан бири юксак дидли ўқувчиларимизга қимматли хадя бўлур деган умиддамиз. </a:t>
            </a:r>
          </a:p>
          <a:p>
            <a:pPr algn="just"/>
            <a:r>
              <a:rPr lang="uz-Latn-UZ" sz="1200" dirty="0" smtClean="0">
                <a:latin typeface="Times New Roman" pitchFamily="18" charset="0"/>
                <a:cs typeface="Times New Roman" pitchFamily="18" charset="0"/>
              </a:rPr>
              <a:t>       </a:t>
            </a:r>
          </a:p>
          <a:p>
            <a:pPr algn="just"/>
            <a:r>
              <a:rPr lang="uz-Latn-UZ" sz="1200" dirty="0" smtClean="0">
                <a:latin typeface="Times New Roman" pitchFamily="18" charset="0"/>
                <a:cs typeface="Times New Roman" pitchFamily="18" charset="0"/>
              </a:rPr>
              <a:t>   </a:t>
            </a:r>
          </a:p>
        </p:txBody>
      </p:sp>
      <p:pic>
        <p:nvPicPr>
          <p:cNvPr id="3075" name="Picture 3" descr="C:\Users\User\Desktop\ееее.jpg"/>
          <p:cNvPicPr>
            <a:picLocks noChangeAspect="1" noChangeArrowheads="1"/>
          </p:cNvPicPr>
          <p:nvPr/>
        </p:nvPicPr>
        <p:blipFill>
          <a:blip r:embed="rId4" cstate="print"/>
          <a:srcRect/>
          <a:stretch>
            <a:fillRect/>
          </a:stretch>
        </p:blipFill>
        <p:spPr bwMode="auto">
          <a:xfrm>
            <a:off x="7000892" y="4000504"/>
            <a:ext cx="1819442" cy="2071702"/>
          </a:xfrm>
          <a:prstGeom prst="rect">
            <a:avLst/>
          </a:prstGeom>
          <a:noFill/>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44" name="Picture 20"/>
          <p:cNvPicPr>
            <a:picLocks noChangeAspect="1" noChangeArrowheads="1"/>
          </p:cNvPicPr>
          <p:nvPr/>
        </p:nvPicPr>
        <p:blipFill>
          <a:blip r:embed="rId2"/>
          <a:srcRect/>
          <a:stretch>
            <a:fillRect/>
          </a:stretch>
        </p:blipFill>
        <p:spPr bwMode="auto">
          <a:xfrm>
            <a:off x="0" y="-142900"/>
            <a:ext cx="9144000" cy="7000900"/>
          </a:xfrm>
          <a:prstGeom prst="rect">
            <a:avLst/>
          </a:prstGeom>
          <a:noFill/>
          <a:ln w="9525">
            <a:noFill/>
            <a:miter lim="800000"/>
            <a:headEnd/>
            <a:tailEnd/>
          </a:ln>
          <a:effectLst/>
        </p:spPr>
      </p:pic>
      <p:sp>
        <p:nvSpPr>
          <p:cNvPr id="5" name="TextBox 4"/>
          <p:cNvSpPr txBox="1"/>
          <p:nvPr/>
        </p:nvSpPr>
        <p:spPr>
          <a:xfrm>
            <a:off x="3000364" y="714356"/>
            <a:ext cx="184731" cy="369332"/>
          </a:xfrm>
          <a:prstGeom prst="rect">
            <a:avLst/>
          </a:prstGeom>
          <a:noFill/>
        </p:spPr>
        <p:txBody>
          <a:bodyPr wrap="none" rtlCol="0">
            <a:spAutoFit/>
          </a:bodyPr>
          <a:lstStyle/>
          <a:p>
            <a:endParaRPr lang="ru-RU" dirty="0"/>
          </a:p>
        </p:txBody>
      </p:sp>
      <p:sp>
        <p:nvSpPr>
          <p:cNvPr id="14" name="Прямоугольник с двумя скругленными противолежащими углами 13"/>
          <p:cNvSpPr/>
          <p:nvPr/>
        </p:nvSpPr>
        <p:spPr>
          <a:xfrm>
            <a:off x="2571736" y="214290"/>
            <a:ext cx="6357982" cy="2286016"/>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endParaRPr lang="uz-Latn-UZ" sz="1200" dirty="0" smtClean="0">
              <a:latin typeface="Times New Roman" pitchFamily="18" charset="0"/>
              <a:cs typeface="Times New Roman" pitchFamily="18" charset="0"/>
            </a:endParaRPr>
          </a:p>
          <a:p>
            <a:pPr algn="just"/>
            <a:endParaRPr lang="uz-Latn-UZ" sz="1200" dirty="0" smtClean="0">
              <a:latin typeface="Times New Roman" pitchFamily="18" charset="0"/>
              <a:cs typeface="Times New Roman" pitchFamily="18" charset="0"/>
            </a:endParaRPr>
          </a:p>
          <a:p>
            <a:pPr algn="just"/>
            <a:endParaRPr lang="uz-Latn-UZ" sz="1200" dirty="0" smtClean="0">
              <a:latin typeface="Times New Roman" pitchFamily="18" charset="0"/>
              <a:cs typeface="Times New Roman" pitchFamily="18" charset="0"/>
            </a:endParaRPr>
          </a:p>
          <a:p>
            <a:pPr algn="just"/>
            <a:endParaRPr lang="uz-Latn-UZ" sz="1200" dirty="0" smtClean="0">
              <a:latin typeface="Times New Roman" pitchFamily="18" charset="0"/>
              <a:cs typeface="Times New Roman" pitchFamily="18" charset="0"/>
            </a:endParaRPr>
          </a:p>
          <a:p>
            <a:pPr algn="just"/>
            <a:endParaRPr lang="uz-Latn-UZ" sz="1200" dirty="0" smtClean="0">
              <a:latin typeface="Times New Roman" pitchFamily="18" charset="0"/>
              <a:cs typeface="Times New Roman" pitchFamily="18" charset="0"/>
            </a:endParaRPr>
          </a:p>
          <a:p>
            <a:pPr algn="just"/>
            <a:r>
              <a:rPr lang="uz-Latn-UZ" sz="1200" dirty="0" smtClean="0">
                <a:solidFill>
                  <a:schemeClr val="tx1"/>
                </a:solidFill>
                <a:latin typeface="Times New Roman" pitchFamily="18" charset="0"/>
                <a:cs typeface="Times New Roman" pitchFamily="18" charset="0"/>
              </a:rPr>
              <a:t>ЎЗ1 </a:t>
            </a:r>
          </a:p>
          <a:p>
            <a:pPr algn="just"/>
            <a:r>
              <a:rPr lang="uz-Latn-UZ" sz="1200" dirty="0" smtClean="0">
                <a:solidFill>
                  <a:schemeClr val="tx1"/>
                </a:solidFill>
                <a:latin typeface="Times New Roman" pitchFamily="18" charset="0"/>
                <a:cs typeface="Times New Roman" pitchFamily="18" charset="0"/>
              </a:rPr>
              <a:t>Н 14 </a:t>
            </a:r>
          </a:p>
          <a:p>
            <a:pPr algn="just"/>
            <a:r>
              <a:rPr lang="uz-Latn-UZ" sz="1200" dirty="0" smtClean="0">
                <a:solidFill>
                  <a:schemeClr val="tx1"/>
                </a:solidFill>
                <a:latin typeface="Times New Roman" pitchFamily="18" charset="0"/>
                <a:cs typeface="Times New Roman" pitchFamily="18" charset="0"/>
              </a:rPr>
              <a:t>    Навоий Алишер. </a:t>
            </a:r>
            <a:r>
              <a:rPr lang="uz-Latn-UZ" sz="1200" dirty="0" smtClean="0">
                <a:solidFill>
                  <a:schemeClr val="tx1"/>
                </a:solidFill>
                <a:latin typeface="Times New Roman" pitchFamily="18" charset="0"/>
                <a:cs typeface="Times New Roman" pitchFamily="18" charset="0"/>
              </a:rPr>
              <a:t>Мукаммал </a:t>
            </a:r>
            <a:r>
              <a:rPr lang="uz-Latn-UZ" sz="1200" dirty="0" smtClean="0">
                <a:solidFill>
                  <a:schemeClr val="tx1"/>
                </a:solidFill>
                <a:latin typeface="Times New Roman" pitchFamily="18" charset="0"/>
                <a:cs typeface="Times New Roman" pitchFamily="18" charset="0"/>
              </a:rPr>
              <a:t>асарлар тўплами: 20 томлик. Таҳрир     ҳайъати : К</a:t>
            </a:r>
            <a:r>
              <a:rPr lang="uz-Latn-UZ" sz="1200" dirty="0" smtClean="0">
                <a:solidFill>
                  <a:schemeClr val="tx1"/>
                </a:solidFill>
                <a:latin typeface="Times New Roman" pitchFamily="18" charset="0"/>
                <a:cs typeface="Times New Roman" pitchFamily="18" charset="0"/>
              </a:rPr>
              <a:t>.</a:t>
            </a:r>
            <a:r>
              <a:rPr lang="ru-RU" sz="1200" dirty="0" smtClean="0">
                <a:solidFill>
                  <a:schemeClr val="tx1"/>
                </a:solidFill>
                <a:latin typeface="Times New Roman" pitchFamily="18" charset="0"/>
                <a:cs typeface="Times New Roman" pitchFamily="18" charset="0"/>
              </a:rPr>
              <a:t> </a:t>
            </a:r>
            <a:r>
              <a:rPr lang="uz-Latn-UZ" sz="1200" dirty="0" smtClean="0">
                <a:solidFill>
                  <a:schemeClr val="tx1"/>
                </a:solidFill>
                <a:latin typeface="Times New Roman" pitchFamily="18" charset="0"/>
                <a:cs typeface="Times New Roman" pitchFamily="18" charset="0"/>
              </a:rPr>
              <a:t>Яшин </a:t>
            </a:r>
            <a:r>
              <a:rPr lang="uz-Latn-UZ" sz="1200" dirty="0" smtClean="0">
                <a:solidFill>
                  <a:schemeClr val="tx1"/>
                </a:solidFill>
                <a:latin typeface="Times New Roman" pitchFamily="18" charset="0"/>
                <a:cs typeface="Times New Roman" pitchFamily="18" charset="0"/>
              </a:rPr>
              <a:t>ва бошқ.: Масъул мухаррир А.Қаюмов. 2 т. Наводир ун-ниҳоя.Тошкент. Фан нашриёти 1987, 620 б.</a:t>
            </a:r>
          </a:p>
          <a:p>
            <a:pPr algn="just"/>
            <a:r>
              <a:rPr lang="uz-Latn-UZ" sz="1200" dirty="0" smtClean="0">
                <a:solidFill>
                  <a:schemeClr val="tx1"/>
                </a:solidFill>
                <a:latin typeface="Times New Roman" pitchFamily="18" charset="0"/>
                <a:cs typeface="Times New Roman" pitchFamily="18" charset="0"/>
              </a:rPr>
              <a:t>     “Наводир ун-ниҳоя” Алишер Навоийнинг 1485-1487 йиллар давомида ўзи тузган иккинчи девондир. </a:t>
            </a:r>
            <a:r>
              <a:rPr lang="ru-RU" sz="1200" dirty="0" smtClean="0">
                <a:solidFill>
                  <a:schemeClr val="tx1"/>
                </a:solidFill>
                <a:latin typeface="Times New Roman" pitchFamily="18" charset="0"/>
                <a:cs typeface="Times New Roman" pitchFamily="18" charset="0"/>
              </a:rPr>
              <a:t>Б</a:t>
            </a:r>
            <a:r>
              <a:rPr lang="uz-Latn-UZ" sz="1200" dirty="0" smtClean="0">
                <a:solidFill>
                  <a:schemeClr val="tx1"/>
                </a:solidFill>
                <a:latin typeface="Times New Roman" pitchFamily="18" charset="0"/>
                <a:cs typeface="Times New Roman" pitchFamily="18" charset="0"/>
              </a:rPr>
              <a:t>у девонга аввалги девон “Бедояъул бидоя”дан сўнг битилган ўзбек тилидаги ғазаллар жамланган. “Наводир ун-ниҳоя” девони матни ҳозирги жорий алифбода илк бор Алишер Навоийнинг 500 йиллиги муносабати билан чоп этилган. </a:t>
            </a:r>
            <a:r>
              <a:rPr lang="ru-RU" sz="1200" dirty="0" smtClean="0">
                <a:solidFill>
                  <a:schemeClr val="tx1"/>
                </a:solidFill>
                <a:latin typeface="Times New Roman" pitchFamily="18" charset="0"/>
                <a:cs typeface="Times New Roman" pitchFamily="18" charset="0"/>
              </a:rPr>
              <a:t>Б</a:t>
            </a:r>
            <a:r>
              <a:rPr lang="uz-Latn-UZ" sz="1200" dirty="0" smtClean="0">
                <a:solidFill>
                  <a:schemeClr val="tx1"/>
                </a:solidFill>
                <a:latin typeface="Times New Roman" pitchFamily="18" charset="0"/>
                <a:cs typeface="Times New Roman" pitchFamily="18" charset="0"/>
              </a:rPr>
              <a:t>изгача девоннинг қўлёзма манбалари саноқли миқдорда етиб келган. </a:t>
            </a:r>
          </a:p>
          <a:p>
            <a:pPr algn="just"/>
            <a:r>
              <a:rPr lang="uz-Latn-UZ" sz="1200" dirty="0" smtClean="0">
                <a:solidFill>
                  <a:schemeClr val="tx1"/>
                </a:solidFill>
                <a:latin typeface="Times New Roman" pitchFamily="18" charset="0"/>
                <a:cs typeface="Times New Roman" pitchFamily="18" charset="0"/>
              </a:rPr>
              <a:t>      </a:t>
            </a:r>
          </a:p>
          <a:p>
            <a:pPr algn="just"/>
            <a:r>
              <a:rPr lang="uz-Latn-UZ" sz="1200" dirty="0" smtClean="0">
                <a:latin typeface="Times New Roman" pitchFamily="18" charset="0"/>
                <a:cs typeface="Times New Roman" pitchFamily="18" charset="0"/>
              </a:rPr>
              <a:t>   </a:t>
            </a:r>
          </a:p>
          <a:p>
            <a:pPr algn="just"/>
            <a:endParaRPr lang="uz-Latn-UZ" sz="1200" dirty="0" smtClean="0">
              <a:latin typeface="Times New Roman" pitchFamily="18" charset="0"/>
              <a:cs typeface="Times New Roman" pitchFamily="18" charset="0"/>
            </a:endParaRPr>
          </a:p>
          <a:p>
            <a:pPr algn="just"/>
            <a:r>
              <a:rPr lang="uz-Latn-UZ" sz="1200" dirty="0" smtClean="0">
                <a:latin typeface="Times New Roman" pitchFamily="18" charset="0"/>
                <a:cs typeface="Times New Roman" pitchFamily="18" charset="0"/>
              </a:rPr>
              <a:t>          </a:t>
            </a:r>
          </a:p>
          <a:p>
            <a:pPr algn="just"/>
            <a:r>
              <a:rPr lang="uz-Latn-UZ" sz="1200" dirty="0" smtClean="0">
                <a:latin typeface="Times New Roman" pitchFamily="18" charset="0"/>
                <a:cs typeface="Times New Roman" pitchFamily="18" charset="0"/>
              </a:rPr>
              <a:t>     </a:t>
            </a:r>
          </a:p>
        </p:txBody>
      </p:sp>
      <p:sp>
        <p:nvSpPr>
          <p:cNvPr id="15" name="Прямоугольник с двумя скругленными противолежащими углами 14"/>
          <p:cNvSpPr/>
          <p:nvPr/>
        </p:nvSpPr>
        <p:spPr>
          <a:xfrm>
            <a:off x="357158" y="3714752"/>
            <a:ext cx="6500858" cy="2500330"/>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uz-Latn-UZ" sz="1200" dirty="0" smtClean="0">
                <a:solidFill>
                  <a:schemeClr val="tx1"/>
                </a:solidFill>
                <a:latin typeface="Times New Roman" pitchFamily="18" charset="0"/>
                <a:cs typeface="Times New Roman" pitchFamily="18" charset="0"/>
              </a:rPr>
              <a:t>ЎЗ1 </a:t>
            </a:r>
          </a:p>
          <a:p>
            <a:pPr algn="just"/>
            <a:r>
              <a:rPr lang="uz-Latn-UZ" sz="1200" dirty="0" smtClean="0">
                <a:solidFill>
                  <a:schemeClr val="tx1"/>
                </a:solidFill>
                <a:latin typeface="Times New Roman" pitchFamily="18" charset="0"/>
                <a:cs typeface="Times New Roman" pitchFamily="18" charset="0"/>
              </a:rPr>
              <a:t>Н 14</a:t>
            </a:r>
          </a:p>
          <a:p>
            <a:pPr algn="just"/>
            <a:r>
              <a:rPr lang="uz-Latn-UZ" sz="1200" dirty="0" smtClean="0">
                <a:solidFill>
                  <a:schemeClr val="tx1"/>
                </a:solidFill>
                <a:latin typeface="Times New Roman" pitchFamily="18" charset="0"/>
                <a:cs typeface="Times New Roman" pitchFamily="18" charset="0"/>
              </a:rPr>
              <a:t>Навоий, Алишер.</a:t>
            </a:r>
          </a:p>
          <a:p>
            <a:pPr algn="just"/>
            <a:r>
              <a:rPr lang="uz-Latn-UZ" sz="1200" dirty="0" smtClean="0">
                <a:solidFill>
                  <a:schemeClr val="tx1"/>
                </a:solidFill>
                <a:latin typeface="Times New Roman" pitchFamily="18" charset="0"/>
                <a:cs typeface="Times New Roman" pitchFamily="18" charset="0"/>
              </a:rPr>
              <a:t>       Топмадим: Ғазаллар / (Таҳрир ҳайъати: Қаюмов А, ва бошқ. Масъул муҳаррир. В</a:t>
            </a:r>
            <a:r>
              <a:rPr lang="uz-Latn-UZ" sz="1200" dirty="0" smtClean="0">
                <a:solidFill>
                  <a:schemeClr val="tx1"/>
                </a:solidFill>
                <a:latin typeface="Times New Roman" pitchFamily="18" charset="0"/>
                <a:cs typeface="Times New Roman" pitchFamily="18" charset="0"/>
              </a:rPr>
              <a:t>.</a:t>
            </a:r>
            <a:r>
              <a:rPr lang="ru-RU" sz="1200" dirty="0" smtClean="0">
                <a:solidFill>
                  <a:schemeClr val="tx1"/>
                </a:solidFill>
                <a:latin typeface="Times New Roman" pitchFamily="18" charset="0"/>
                <a:cs typeface="Times New Roman" pitchFamily="18" charset="0"/>
              </a:rPr>
              <a:t> </a:t>
            </a:r>
            <a:r>
              <a:rPr lang="uz-Latn-UZ" sz="1200" dirty="0" smtClean="0">
                <a:solidFill>
                  <a:schemeClr val="tx1"/>
                </a:solidFill>
                <a:latin typeface="Times New Roman" pitchFamily="18" charset="0"/>
                <a:cs typeface="Times New Roman" pitchFamily="18" charset="0"/>
              </a:rPr>
              <a:t>Раҳмонов</a:t>
            </a:r>
            <a:r>
              <a:rPr lang="uz-Latn-UZ" sz="1200" dirty="0" smtClean="0">
                <a:solidFill>
                  <a:schemeClr val="tx1"/>
                </a:solidFill>
                <a:latin typeface="Times New Roman" pitchFamily="18" charset="0"/>
                <a:cs typeface="Times New Roman" pitchFamily="18" charset="0"/>
              </a:rPr>
              <a:t>; Кириш сўзи М. Раҳматуллаевники). – Тошкент. Адабиёт ва санъат нашриёти, 1988. – 784 б. </a:t>
            </a:r>
          </a:p>
          <a:p>
            <a:pPr algn="just"/>
            <a:r>
              <a:rPr lang="uz-Latn-UZ" sz="1200" dirty="0" smtClean="0">
                <a:solidFill>
                  <a:schemeClr val="tx1"/>
                </a:solidFill>
                <a:latin typeface="Times New Roman" pitchFamily="18" charset="0"/>
                <a:cs typeface="Times New Roman" pitchFamily="18" charset="0"/>
              </a:rPr>
              <a:t>        “Топмадим ” номли ушбу тўпламга Алишер Навоийнинг севги, дўстлик, тўғрилик ва покликни тараннум этувчи турли жанрдаги асарларидан намуналар киритилди. </a:t>
            </a:r>
            <a:r>
              <a:rPr lang="ru-RU" sz="1200" dirty="0" smtClean="0">
                <a:solidFill>
                  <a:schemeClr val="tx1"/>
                </a:solidFill>
                <a:latin typeface="Times New Roman" pitchFamily="18" charset="0"/>
                <a:cs typeface="Times New Roman" pitchFamily="18" charset="0"/>
              </a:rPr>
              <a:t>У</a:t>
            </a:r>
            <a:r>
              <a:rPr lang="uz-Latn-UZ" sz="1200" dirty="0" smtClean="0">
                <a:solidFill>
                  <a:schemeClr val="tx1"/>
                </a:solidFill>
                <a:latin typeface="Times New Roman" pitchFamily="18" charset="0"/>
                <a:cs typeface="Times New Roman" pitchFamily="18" charset="0"/>
              </a:rPr>
              <a:t>лар китобхонларимизни буюк мутафаккир шоиримизнинг пок маънавий олами ва гўзал, ранг-баранг образлар дунёси билан янада яқинроқ ошно этади деган умиддамиз.   </a:t>
            </a:r>
          </a:p>
          <a:p>
            <a:pPr algn="just"/>
            <a:r>
              <a:rPr lang="uz-Latn-UZ" sz="1200" dirty="0" smtClean="0">
                <a:solidFill>
                  <a:schemeClr val="tx1"/>
                </a:solidFill>
                <a:latin typeface="Times New Roman" pitchFamily="18" charset="0"/>
                <a:cs typeface="Times New Roman" pitchFamily="18" charset="0"/>
              </a:rPr>
              <a:t>      </a:t>
            </a:r>
          </a:p>
          <a:p>
            <a:pPr algn="just"/>
            <a:r>
              <a:rPr lang="uz-Latn-UZ" sz="1200" dirty="0" smtClean="0">
                <a:latin typeface="Times New Roman" pitchFamily="18" charset="0"/>
                <a:cs typeface="Times New Roman" pitchFamily="18" charset="0"/>
              </a:rPr>
              <a:t>   </a:t>
            </a:r>
          </a:p>
        </p:txBody>
      </p:sp>
      <p:pic>
        <p:nvPicPr>
          <p:cNvPr id="11" name="Picture 2"/>
          <p:cNvPicPr>
            <a:picLocks noChangeAspect="1" noChangeArrowheads="1"/>
          </p:cNvPicPr>
          <p:nvPr/>
        </p:nvPicPr>
        <p:blipFill>
          <a:blip r:embed="rId3" cstate="print"/>
          <a:srcRect/>
          <a:stretch>
            <a:fillRect/>
          </a:stretch>
        </p:blipFill>
        <p:spPr bwMode="auto">
          <a:xfrm>
            <a:off x="428596" y="357166"/>
            <a:ext cx="1998645" cy="2143140"/>
          </a:xfrm>
          <a:prstGeom prst="rect">
            <a:avLst/>
          </a:prstGeom>
          <a:noFill/>
          <a:ln w="9525">
            <a:noFill/>
            <a:miter lim="800000"/>
            <a:headEnd/>
            <a:tailEnd/>
          </a:ln>
          <a:effectLst/>
          <a:scene3d>
            <a:camera prst="perspectiveContrastingRightFacing"/>
            <a:lightRig rig="threePt" dir="t"/>
          </a:scene3d>
        </p:spPr>
      </p:pic>
      <p:pic>
        <p:nvPicPr>
          <p:cNvPr id="4098" name="Picture 2" descr="C:\Users\User\Desktop\оооо.jpg"/>
          <p:cNvPicPr>
            <a:picLocks noChangeAspect="1" noChangeArrowheads="1"/>
          </p:cNvPicPr>
          <p:nvPr/>
        </p:nvPicPr>
        <p:blipFill>
          <a:blip r:embed="rId4" cstate="print"/>
          <a:srcRect/>
          <a:stretch>
            <a:fillRect/>
          </a:stretch>
        </p:blipFill>
        <p:spPr bwMode="auto">
          <a:xfrm>
            <a:off x="7000892" y="4000504"/>
            <a:ext cx="1962161" cy="2071702"/>
          </a:xfrm>
          <a:prstGeom prst="rect">
            <a:avLst/>
          </a:prstGeom>
          <a:noFill/>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44" name="Picture 20"/>
          <p:cNvPicPr>
            <a:picLocks noChangeAspect="1" noChangeArrowheads="1"/>
          </p:cNvPicPr>
          <p:nvPr/>
        </p:nvPicPr>
        <p:blipFill>
          <a:blip r:embed="rId3"/>
          <a:srcRect/>
          <a:stretch>
            <a:fillRect/>
          </a:stretch>
        </p:blipFill>
        <p:spPr bwMode="auto">
          <a:xfrm>
            <a:off x="0" y="-214338"/>
            <a:ext cx="9144000" cy="7072338"/>
          </a:xfrm>
          <a:prstGeom prst="rect">
            <a:avLst/>
          </a:prstGeom>
          <a:noFill/>
          <a:ln w="9525">
            <a:noFill/>
            <a:miter lim="800000"/>
            <a:headEnd/>
            <a:tailEnd/>
          </a:ln>
          <a:effectLst/>
        </p:spPr>
      </p:pic>
      <p:sp>
        <p:nvSpPr>
          <p:cNvPr id="5" name="TextBox 4"/>
          <p:cNvSpPr txBox="1"/>
          <p:nvPr/>
        </p:nvSpPr>
        <p:spPr>
          <a:xfrm>
            <a:off x="3000364" y="714356"/>
            <a:ext cx="184731" cy="369332"/>
          </a:xfrm>
          <a:prstGeom prst="rect">
            <a:avLst/>
          </a:prstGeom>
          <a:noFill/>
        </p:spPr>
        <p:txBody>
          <a:bodyPr wrap="none" rtlCol="0">
            <a:spAutoFit/>
          </a:bodyPr>
          <a:lstStyle/>
          <a:p>
            <a:endParaRPr lang="ru-RU" dirty="0"/>
          </a:p>
        </p:txBody>
      </p:sp>
      <p:sp>
        <p:nvSpPr>
          <p:cNvPr id="14" name="Прямоугольник с двумя скругленными противолежащими углами 13"/>
          <p:cNvSpPr/>
          <p:nvPr/>
        </p:nvSpPr>
        <p:spPr>
          <a:xfrm>
            <a:off x="2571736" y="214290"/>
            <a:ext cx="6357982" cy="2357454"/>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endParaRPr lang="uz-Latn-UZ" sz="1200" dirty="0" smtClean="0">
              <a:latin typeface="Times New Roman" pitchFamily="18" charset="0"/>
              <a:cs typeface="Times New Roman" pitchFamily="18" charset="0"/>
            </a:endParaRPr>
          </a:p>
          <a:p>
            <a:pPr algn="just"/>
            <a:endParaRPr lang="uz-Latn-UZ" sz="1200" dirty="0" smtClean="0">
              <a:latin typeface="Times New Roman" pitchFamily="18" charset="0"/>
              <a:cs typeface="Times New Roman" pitchFamily="18" charset="0"/>
            </a:endParaRPr>
          </a:p>
          <a:p>
            <a:pPr algn="just"/>
            <a:r>
              <a:rPr lang="uz-Latn-UZ" sz="1200" dirty="0" smtClean="0">
                <a:solidFill>
                  <a:schemeClr val="tx1"/>
                </a:solidFill>
                <a:latin typeface="Times New Roman" pitchFamily="18" charset="0"/>
                <a:cs typeface="Times New Roman" pitchFamily="18" charset="0"/>
              </a:rPr>
              <a:t>ЎЗ1 </a:t>
            </a:r>
          </a:p>
          <a:p>
            <a:pPr algn="just"/>
            <a:r>
              <a:rPr lang="uz-Latn-UZ" sz="1200" dirty="0" smtClean="0">
                <a:solidFill>
                  <a:schemeClr val="tx1"/>
                </a:solidFill>
                <a:latin typeface="Times New Roman" pitchFamily="18" charset="0"/>
                <a:cs typeface="Times New Roman" pitchFamily="18" charset="0"/>
              </a:rPr>
              <a:t>Н 14 </a:t>
            </a:r>
          </a:p>
          <a:p>
            <a:pPr algn="just"/>
            <a:r>
              <a:rPr lang="uz-Latn-UZ" sz="1200" dirty="0" smtClean="0">
                <a:solidFill>
                  <a:schemeClr val="tx1"/>
                </a:solidFill>
                <a:latin typeface="Times New Roman" pitchFamily="18" charset="0"/>
                <a:cs typeface="Times New Roman" pitchFamily="18" charset="0"/>
              </a:rPr>
              <a:t>    Навоий Алишер. Қаро кўзим / </a:t>
            </a:r>
            <a:r>
              <a:rPr lang="en-US" sz="1200" dirty="0" smtClean="0">
                <a:solidFill>
                  <a:schemeClr val="tx1"/>
                </a:solidFill>
                <a:latin typeface="Times New Roman" pitchFamily="18" charset="0"/>
                <a:cs typeface="Times New Roman" pitchFamily="18" charset="0"/>
              </a:rPr>
              <a:t>[</a:t>
            </a:r>
            <a:r>
              <a:rPr lang="uz-Latn-UZ" sz="1200" dirty="0" smtClean="0">
                <a:solidFill>
                  <a:schemeClr val="tx1"/>
                </a:solidFill>
                <a:latin typeface="Times New Roman" pitchFamily="18" charset="0"/>
                <a:cs typeface="Times New Roman" pitchFamily="18" charset="0"/>
              </a:rPr>
              <a:t>Таҳрир ҳайъати: А.Қаюмов ва бошқ; Тузувчи: М. Раҳматуллаева; Масъул мухаррир: В.Раҳмонов</a:t>
            </a:r>
            <a:r>
              <a:rPr lang="en-US" sz="1200" dirty="0" smtClean="0">
                <a:solidFill>
                  <a:schemeClr val="tx1"/>
                </a:solidFill>
                <a:latin typeface="Times New Roman" pitchFamily="18" charset="0"/>
                <a:cs typeface="Times New Roman" pitchFamily="18" charset="0"/>
              </a:rPr>
              <a:t>]</a:t>
            </a:r>
            <a:r>
              <a:rPr lang="uz-Latn-UZ" sz="1200" dirty="0" smtClean="0">
                <a:solidFill>
                  <a:schemeClr val="tx1"/>
                </a:solidFill>
                <a:latin typeface="Times New Roman" pitchFamily="18" charset="0"/>
                <a:cs typeface="Times New Roman" pitchFamily="18" charset="0"/>
              </a:rPr>
              <a:t>. – Тошкент. Адабиёт ва санъат нашриёти, 1987. -768 б. </a:t>
            </a:r>
          </a:p>
          <a:p>
            <a:pPr algn="just"/>
            <a:r>
              <a:rPr lang="uz-Latn-UZ" sz="1200" dirty="0" smtClean="0">
                <a:solidFill>
                  <a:schemeClr val="tx1"/>
                </a:solidFill>
                <a:latin typeface="Times New Roman" pitchFamily="18" charset="0"/>
                <a:cs typeface="Times New Roman" pitchFamily="18" charset="0"/>
              </a:rPr>
              <a:t>      “Ўзбек адабиёти бўстони”нинг ушбу жилдига буюк Алишер Навоийнинг “Хазойин ул-маоний” китобига кирган ғазаллардан саралаб олинди. </a:t>
            </a:r>
            <a:r>
              <a:rPr lang="ru-RU" sz="1200" dirty="0" smtClean="0">
                <a:solidFill>
                  <a:schemeClr val="tx1"/>
                </a:solidFill>
                <a:latin typeface="Times New Roman" pitchFamily="18" charset="0"/>
                <a:cs typeface="Times New Roman" pitchFamily="18" charset="0"/>
              </a:rPr>
              <a:t>Б</a:t>
            </a:r>
            <a:r>
              <a:rPr lang="uz-Latn-UZ" sz="1200" dirty="0" smtClean="0">
                <a:solidFill>
                  <a:schemeClr val="tx1"/>
                </a:solidFill>
                <a:latin typeface="Times New Roman" pitchFamily="18" charset="0"/>
                <a:cs typeface="Times New Roman" pitchFamily="18" charset="0"/>
              </a:rPr>
              <a:t>у ғазалларда пок севги, меҳр-оқибат, вафо, садоқат каби инсоний хислатлар куйланади. </a:t>
            </a:r>
          </a:p>
          <a:p>
            <a:pPr algn="just"/>
            <a:endParaRPr lang="uz-Latn-UZ" sz="1200" dirty="0" smtClean="0">
              <a:latin typeface="Times New Roman" pitchFamily="18" charset="0"/>
              <a:cs typeface="Times New Roman" pitchFamily="18" charset="0"/>
            </a:endParaRPr>
          </a:p>
          <a:p>
            <a:pPr algn="just"/>
            <a:r>
              <a:rPr lang="uz-Latn-UZ" sz="1200" dirty="0" smtClean="0">
                <a:latin typeface="Times New Roman" pitchFamily="18" charset="0"/>
                <a:cs typeface="Times New Roman" pitchFamily="18" charset="0"/>
              </a:rPr>
              <a:t>          </a:t>
            </a:r>
          </a:p>
          <a:p>
            <a:pPr algn="just"/>
            <a:r>
              <a:rPr lang="uz-Latn-UZ" sz="1200" dirty="0" smtClean="0">
                <a:latin typeface="Times New Roman" pitchFamily="18" charset="0"/>
                <a:cs typeface="Times New Roman" pitchFamily="18" charset="0"/>
              </a:rPr>
              <a:t>     </a:t>
            </a:r>
          </a:p>
        </p:txBody>
      </p:sp>
      <p:sp>
        <p:nvSpPr>
          <p:cNvPr id="15" name="Прямоугольник с двумя скругленными противолежащими углами 14"/>
          <p:cNvSpPr/>
          <p:nvPr/>
        </p:nvSpPr>
        <p:spPr>
          <a:xfrm>
            <a:off x="357158" y="3286124"/>
            <a:ext cx="6715172" cy="2786082"/>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endParaRPr lang="uz-Latn-UZ" sz="1200" dirty="0" smtClean="0">
              <a:latin typeface="Times New Roman" pitchFamily="18" charset="0"/>
              <a:cs typeface="Times New Roman" pitchFamily="18" charset="0"/>
            </a:endParaRPr>
          </a:p>
          <a:p>
            <a:pPr algn="just"/>
            <a:r>
              <a:rPr lang="uz-Latn-UZ" sz="1200" dirty="0" smtClean="0">
                <a:solidFill>
                  <a:schemeClr val="tx1"/>
                </a:solidFill>
                <a:latin typeface="Times New Roman" pitchFamily="18" charset="0"/>
                <a:cs typeface="Times New Roman" pitchFamily="18" charset="0"/>
              </a:rPr>
              <a:t>УЎК: 922.28.(42)15 </a:t>
            </a:r>
          </a:p>
          <a:p>
            <a:pPr algn="just"/>
            <a:r>
              <a:rPr lang="uz-Latn-UZ" sz="1200" dirty="0" smtClean="0">
                <a:solidFill>
                  <a:schemeClr val="tx1"/>
                </a:solidFill>
                <a:latin typeface="Times New Roman" pitchFamily="18" charset="0"/>
                <a:cs typeface="Times New Roman" pitchFamily="18" charset="0"/>
              </a:rPr>
              <a:t>КБК: 84 (5УЗБ)2</a:t>
            </a:r>
          </a:p>
          <a:p>
            <a:pPr algn="just"/>
            <a:r>
              <a:rPr lang="uz-Latn-UZ" sz="1200" dirty="0" smtClean="0">
                <a:solidFill>
                  <a:schemeClr val="tx1"/>
                </a:solidFill>
                <a:latin typeface="Times New Roman" pitchFamily="18" charset="0"/>
                <a:cs typeface="Times New Roman" pitchFamily="18" charset="0"/>
              </a:rPr>
              <a:t>Н-97</a:t>
            </a:r>
          </a:p>
          <a:p>
            <a:pPr algn="just"/>
            <a:r>
              <a:rPr lang="uz-Latn-UZ" sz="1200"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 </a:t>
            </a:r>
            <a:r>
              <a:rPr lang="uz-Latn-UZ" sz="1200" dirty="0" smtClean="0">
                <a:solidFill>
                  <a:schemeClr val="tx1"/>
                </a:solidFill>
                <a:latin typeface="Times New Roman" pitchFamily="18" charset="0"/>
                <a:cs typeface="Times New Roman" pitchFamily="18" charset="0"/>
              </a:rPr>
              <a:t> </a:t>
            </a:r>
            <a:r>
              <a:rPr lang="uz-Latn-UZ" sz="1200" dirty="0" smtClean="0">
                <a:solidFill>
                  <a:schemeClr val="tx1"/>
                </a:solidFill>
                <a:latin typeface="Times New Roman" pitchFamily="18" charset="0"/>
                <a:cs typeface="Times New Roman" pitchFamily="18" charset="0"/>
              </a:rPr>
              <a:t>Навоий, Алишер.</a:t>
            </a:r>
          </a:p>
          <a:p>
            <a:pPr algn="just"/>
            <a:r>
              <a:rPr lang="uz-Latn-UZ" sz="1200" dirty="0" smtClean="0">
                <a:solidFill>
                  <a:schemeClr val="tx1"/>
                </a:solidFill>
                <a:latin typeface="Times New Roman" pitchFamily="18" charset="0"/>
                <a:cs typeface="Times New Roman" pitchFamily="18" charset="0"/>
              </a:rPr>
              <a:t>       Хамса. Насрий баён/ Алишер Навоий; Тўпловчи ва нашрга тайёрловчи Ў. Йўлдошев, - Тошкент:  Наврўз нашриёти, 2019.-712 б. </a:t>
            </a:r>
          </a:p>
          <a:p>
            <a:pPr algn="just"/>
            <a:r>
              <a:rPr lang="uz-Latn-UZ"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ISBN 978-9943-56-706-1</a:t>
            </a:r>
          </a:p>
          <a:p>
            <a:pPr algn="just"/>
            <a:r>
              <a:rPr lang="en-US"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 </a:t>
            </a:r>
            <a:r>
              <a:rPr lang="uz-Latn-UZ" sz="1200" dirty="0" smtClean="0">
                <a:solidFill>
                  <a:schemeClr val="tx1"/>
                </a:solidFill>
                <a:latin typeface="Times New Roman" pitchFamily="18" charset="0"/>
                <a:cs typeface="Times New Roman" pitchFamily="18" charset="0"/>
              </a:rPr>
              <a:t>“Хамса” – буюк бадиий обида, Ҳазрат Алишер Навоий ижодининг энг юксак чўққиси. Мазкур китобда беш достондан иборат “Хамса” асарининг замонавий тилимиздаги насрий баёни тўлиқ ҳолда ҳавола қилинган.</a:t>
            </a:r>
          </a:p>
          <a:p>
            <a:pPr algn="just"/>
            <a:r>
              <a:rPr lang="uz-Latn-UZ" sz="1200" dirty="0" smtClean="0">
                <a:solidFill>
                  <a:schemeClr val="tx1"/>
                </a:solidFill>
                <a:latin typeface="Times New Roman" pitchFamily="18" charset="0"/>
                <a:cs typeface="Times New Roman" pitchFamily="18" charset="0"/>
              </a:rPr>
              <a:t>        “Хамса”нинг биринчи қисми “Ҳайрат ул-аброр”ни ўқир экансиз, унда умр, унинг мазмуни, табиат, жамият ва инсон муносабатларига доир саволларга дуч келасиз ва кейинги достонларда муайян тақдирлар, воқеалар мисолида уларга жавоб топасиз. </a:t>
            </a:r>
            <a:r>
              <a:rPr lang="ru-RU" sz="1200" dirty="0" smtClean="0">
                <a:solidFill>
                  <a:schemeClr val="tx1"/>
                </a:solidFill>
                <a:latin typeface="Times New Roman" pitchFamily="18" charset="0"/>
                <a:cs typeface="Times New Roman" pitchFamily="18" charset="0"/>
              </a:rPr>
              <a:t>У</a:t>
            </a:r>
            <a:r>
              <a:rPr lang="uz-Latn-UZ" sz="1200" dirty="0" smtClean="0">
                <a:solidFill>
                  <a:schemeClr val="tx1"/>
                </a:solidFill>
                <a:latin typeface="Times New Roman" pitchFamily="18" charset="0"/>
                <a:cs typeface="Times New Roman" pitchFamily="18" charset="0"/>
              </a:rPr>
              <a:t>шбу ноёб дурдона Навоий муҳлислари учун ажойиб туҳфа бўлишига ишонамиз. </a:t>
            </a:r>
          </a:p>
          <a:p>
            <a:pPr algn="just"/>
            <a:r>
              <a:rPr lang="uz-Latn-UZ" sz="1200" dirty="0" smtClean="0">
                <a:solidFill>
                  <a:schemeClr val="tx1"/>
                </a:solidFill>
                <a:latin typeface="Times New Roman" pitchFamily="18" charset="0"/>
                <a:cs typeface="Times New Roman" pitchFamily="18" charset="0"/>
              </a:rPr>
              <a:t>       </a:t>
            </a:r>
          </a:p>
        </p:txBody>
      </p:sp>
      <p:pic>
        <p:nvPicPr>
          <p:cNvPr id="5122" name="Picture 2"/>
          <p:cNvPicPr>
            <a:picLocks noChangeAspect="1" noChangeArrowheads="1"/>
          </p:cNvPicPr>
          <p:nvPr/>
        </p:nvPicPr>
        <p:blipFill>
          <a:blip r:embed="rId4" cstate="print"/>
          <a:srcRect/>
          <a:stretch>
            <a:fillRect/>
          </a:stretch>
        </p:blipFill>
        <p:spPr bwMode="auto">
          <a:xfrm>
            <a:off x="7143768" y="3571876"/>
            <a:ext cx="1857388" cy="2214553"/>
          </a:xfrm>
          <a:prstGeom prst="rect">
            <a:avLst/>
          </a:prstGeom>
          <a:noFill/>
          <a:ln w="9525">
            <a:noFill/>
            <a:miter lim="800000"/>
            <a:headEnd/>
            <a:tailEnd/>
          </a:ln>
          <a:effectLst/>
          <a:scene3d>
            <a:camera prst="perspectiveHeroicExtremeLeftFacing"/>
            <a:lightRig rig="threePt" dir="t"/>
          </a:scene3d>
        </p:spPr>
      </p:pic>
      <p:pic>
        <p:nvPicPr>
          <p:cNvPr id="5123" name="Picture 3"/>
          <p:cNvPicPr>
            <a:picLocks noChangeAspect="1" noChangeArrowheads="1"/>
          </p:cNvPicPr>
          <p:nvPr/>
        </p:nvPicPr>
        <p:blipFill>
          <a:blip r:embed="rId5" cstate="print"/>
          <a:srcRect/>
          <a:stretch>
            <a:fillRect/>
          </a:stretch>
        </p:blipFill>
        <p:spPr bwMode="auto">
          <a:xfrm>
            <a:off x="500034" y="357166"/>
            <a:ext cx="2000264" cy="2000264"/>
          </a:xfrm>
          <a:prstGeom prst="rect">
            <a:avLst/>
          </a:prstGeom>
          <a:noFill/>
          <a:ln w="9525">
            <a:noFill/>
            <a:miter lim="800000"/>
            <a:headEnd/>
            <a:tailEnd/>
          </a:ln>
          <a:effectLst/>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44" name="Picture 20"/>
          <p:cNvPicPr>
            <a:picLocks noChangeAspect="1" noChangeArrowheads="1"/>
          </p:cNvPicPr>
          <p:nvPr/>
        </p:nvPicPr>
        <p:blipFill>
          <a:blip r:embed="rId3"/>
          <a:srcRect/>
          <a:stretch>
            <a:fillRect/>
          </a:stretch>
        </p:blipFill>
        <p:spPr bwMode="auto">
          <a:xfrm>
            <a:off x="0" y="0"/>
            <a:ext cx="9144000" cy="7072338"/>
          </a:xfrm>
          <a:prstGeom prst="rect">
            <a:avLst/>
          </a:prstGeom>
          <a:noFill/>
          <a:ln w="9525">
            <a:noFill/>
            <a:miter lim="800000"/>
            <a:headEnd/>
            <a:tailEnd/>
          </a:ln>
          <a:effectLst/>
        </p:spPr>
      </p:pic>
      <p:sp>
        <p:nvSpPr>
          <p:cNvPr id="5" name="TextBox 4"/>
          <p:cNvSpPr txBox="1"/>
          <p:nvPr/>
        </p:nvSpPr>
        <p:spPr>
          <a:xfrm>
            <a:off x="3000364" y="714356"/>
            <a:ext cx="184731" cy="369332"/>
          </a:xfrm>
          <a:prstGeom prst="rect">
            <a:avLst/>
          </a:prstGeom>
          <a:noFill/>
        </p:spPr>
        <p:txBody>
          <a:bodyPr wrap="none" rtlCol="0">
            <a:spAutoFit/>
          </a:bodyPr>
          <a:lstStyle/>
          <a:p>
            <a:endParaRPr lang="ru-RU" dirty="0"/>
          </a:p>
        </p:txBody>
      </p:sp>
      <p:pic>
        <p:nvPicPr>
          <p:cNvPr id="5122" name="Picture 2"/>
          <p:cNvPicPr>
            <a:picLocks noChangeAspect="1" noChangeArrowheads="1"/>
          </p:cNvPicPr>
          <p:nvPr/>
        </p:nvPicPr>
        <p:blipFill>
          <a:blip r:embed="rId4" cstate="print"/>
          <a:srcRect/>
          <a:stretch>
            <a:fillRect/>
          </a:stretch>
        </p:blipFill>
        <p:spPr bwMode="auto">
          <a:xfrm>
            <a:off x="6929454" y="1285860"/>
            <a:ext cx="1571636" cy="2143115"/>
          </a:xfrm>
          <a:prstGeom prst="rect">
            <a:avLst/>
          </a:prstGeom>
          <a:noFill/>
          <a:ln w="9525">
            <a:noFill/>
            <a:miter lim="800000"/>
            <a:headEnd/>
            <a:tailEnd/>
          </a:ln>
          <a:effectLst/>
          <a:scene3d>
            <a:camera prst="perspectiveFront"/>
            <a:lightRig rig="threePt" dir="t"/>
          </a:scene3d>
        </p:spPr>
      </p:pic>
      <p:pic>
        <p:nvPicPr>
          <p:cNvPr id="5123" name="Picture 3"/>
          <p:cNvPicPr>
            <a:picLocks noChangeAspect="1" noChangeArrowheads="1"/>
          </p:cNvPicPr>
          <p:nvPr/>
        </p:nvPicPr>
        <p:blipFill>
          <a:blip r:embed="rId5" cstate="print"/>
          <a:srcRect/>
          <a:stretch>
            <a:fillRect/>
          </a:stretch>
        </p:blipFill>
        <p:spPr bwMode="auto">
          <a:xfrm>
            <a:off x="6286512" y="2786058"/>
            <a:ext cx="1571636" cy="2143116"/>
          </a:xfrm>
          <a:prstGeom prst="rect">
            <a:avLst/>
          </a:prstGeom>
          <a:noFill/>
          <a:ln w="9525">
            <a:noFill/>
            <a:miter lim="800000"/>
            <a:headEnd/>
            <a:tailEnd/>
          </a:ln>
          <a:effectLst/>
          <a:scene3d>
            <a:camera prst="perspectiveFront"/>
            <a:lightRig rig="threePt" dir="t"/>
          </a:scene3d>
        </p:spPr>
      </p:pic>
      <p:pic>
        <p:nvPicPr>
          <p:cNvPr id="6147" name="Picture 3" descr="C:\Users\User\Desktop\Новая папка\2.jpg"/>
          <p:cNvPicPr>
            <a:picLocks noChangeAspect="1" noChangeArrowheads="1"/>
          </p:cNvPicPr>
          <p:nvPr/>
        </p:nvPicPr>
        <p:blipFill>
          <a:blip r:embed="rId6" cstate="print"/>
          <a:srcRect/>
          <a:stretch>
            <a:fillRect/>
          </a:stretch>
        </p:blipFill>
        <p:spPr bwMode="auto">
          <a:xfrm>
            <a:off x="4929190" y="3643314"/>
            <a:ext cx="1643074" cy="2144886"/>
          </a:xfrm>
          <a:prstGeom prst="rect">
            <a:avLst/>
          </a:prstGeom>
          <a:noFill/>
        </p:spPr>
      </p:pic>
      <p:pic>
        <p:nvPicPr>
          <p:cNvPr id="6148" name="Picture 4" descr="C:\Users\User\Desktop\Новая папка\1.jpg"/>
          <p:cNvPicPr>
            <a:picLocks noChangeAspect="1" noChangeArrowheads="1"/>
          </p:cNvPicPr>
          <p:nvPr/>
        </p:nvPicPr>
        <p:blipFill>
          <a:blip r:embed="rId7" cstate="print"/>
          <a:srcRect/>
          <a:stretch>
            <a:fillRect/>
          </a:stretch>
        </p:blipFill>
        <p:spPr bwMode="auto">
          <a:xfrm>
            <a:off x="3643306" y="4071942"/>
            <a:ext cx="1643074" cy="2143140"/>
          </a:xfrm>
          <a:prstGeom prst="rect">
            <a:avLst/>
          </a:prstGeom>
          <a:noFill/>
        </p:spPr>
      </p:pic>
      <p:pic>
        <p:nvPicPr>
          <p:cNvPr id="6149" name="Picture 5" descr="C:\Users\User\Desktop\Новая папка\3.jpg"/>
          <p:cNvPicPr>
            <a:picLocks noChangeAspect="1" noChangeArrowheads="1"/>
          </p:cNvPicPr>
          <p:nvPr/>
        </p:nvPicPr>
        <p:blipFill>
          <a:blip r:embed="rId8" cstate="print"/>
          <a:srcRect/>
          <a:stretch>
            <a:fillRect/>
          </a:stretch>
        </p:blipFill>
        <p:spPr bwMode="auto">
          <a:xfrm>
            <a:off x="2214546" y="4572008"/>
            <a:ext cx="1643074" cy="2071702"/>
          </a:xfrm>
          <a:prstGeom prst="rect">
            <a:avLst/>
          </a:prstGeom>
          <a:noFill/>
        </p:spPr>
      </p:pic>
      <p:sp>
        <p:nvSpPr>
          <p:cNvPr id="16" name="Блок-схема: перфолента 15"/>
          <p:cNvSpPr/>
          <p:nvPr/>
        </p:nvSpPr>
        <p:spPr>
          <a:xfrm>
            <a:off x="1500166" y="785794"/>
            <a:ext cx="4214842" cy="2714644"/>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dirty="0" err="1" smtClean="0">
                <a:solidFill>
                  <a:schemeClr val="tx1">
                    <a:lumMod val="85000"/>
                    <a:lumOff val="15000"/>
                  </a:schemeClr>
                </a:solidFill>
                <a:latin typeface="Times New Roman" pitchFamily="18" charset="0"/>
                <a:cs typeface="Times New Roman" pitchFamily="18" charset="0"/>
              </a:rPr>
              <a:t>E’tiboringiz</a:t>
            </a:r>
            <a:r>
              <a:rPr lang="en-US" sz="3600" b="1" i="1" dirty="0" smtClean="0">
                <a:solidFill>
                  <a:schemeClr val="tx1">
                    <a:lumMod val="85000"/>
                    <a:lumOff val="15000"/>
                  </a:schemeClr>
                </a:solidFill>
                <a:latin typeface="Times New Roman" pitchFamily="18" charset="0"/>
                <a:cs typeface="Times New Roman" pitchFamily="18" charset="0"/>
              </a:rPr>
              <a:t> </a:t>
            </a:r>
            <a:r>
              <a:rPr lang="en-US" sz="3600" b="1" i="1" dirty="0" err="1" smtClean="0">
                <a:solidFill>
                  <a:schemeClr val="tx1">
                    <a:lumMod val="85000"/>
                    <a:lumOff val="15000"/>
                  </a:schemeClr>
                </a:solidFill>
                <a:latin typeface="Times New Roman" pitchFamily="18" charset="0"/>
                <a:cs typeface="Times New Roman" pitchFamily="18" charset="0"/>
              </a:rPr>
              <a:t>uchun</a:t>
            </a:r>
            <a:r>
              <a:rPr lang="en-US" sz="3600" b="1" i="1" dirty="0" smtClean="0">
                <a:solidFill>
                  <a:schemeClr val="tx1">
                    <a:lumMod val="85000"/>
                    <a:lumOff val="15000"/>
                  </a:schemeClr>
                </a:solidFill>
                <a:latin typeface="Times New Roman" pitchFamily="18" charset="0"/>
                <a:cs typeface="Times New Roman" pitchFamily="18" charset="0"/>
              </a:rPr>
              <a:t> </a:t>
            </a:r>
            <a:r>
              <a:rPr lang="en-US" sz="3600" b="1" i="1" dirty="0" err="1" smtClean="0">
                <a:solidFill>
                  <a:schemeClr val="tx1">
                    <a:lumMod val="85000"/>
                    <a:lumOff val="15000"/>
                  </a:schemeClr>
                </a:solidFill>
                <a:latin typeface="Times New Roman" pitchFamily="18" charset="0"/>
                <a:cs typeface="Times New Roman" pitchFamily="18" charset="0"/>
              </a:rPr>
              <a:t>rahmat</a:t>
            </a:r>
            <a:r>
              <a:rPr lang="en-US" sz="3600" b="1" i="1" dirty="0" smtClean="0">
                <a:solidFill>
                  <a:schemeClr val="tx1">
                    <a:lumMod val="85000"/>
                    <a:lumOff val="15000"/>
                  </a:schemeClr>
                </a:solidFill>
                <a:latin typeface="Times New Roman" pitchFamily="18" charset="0"/>
                <a:cs typeface="Times New Roman" pitchFamily="18" charset="0"/>
              </a:rPr>
              <a:t>!</a:t>
            </a:r>
            <a:endParaRPr lang="ru-RU" sz="3600" b="1" i="1" dirty="0">
              <a:solidFill>
                <a:schemeClr val="tx1">
                  <a:lumMod val="85000"/>
                  <a:lumOff val="1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975</Words>
  <Application>Microsoft Office PowerPoint</Application>
  <PresentationFormat>Экран (4:3)</PresentationFormat>
  <Paragraphs>80</Paragraphs>
  <Slides>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38</cp:revision>
  <dcterms:created xsi:type="dcterms:W3CDTF">2025-01-14T03:36:43Z</dcterms:created>
  <dcterms:modified xsi:type="dcterms:W3CDTF">2025-01-15T04:36:41Z</dcterms:modified>
</cp:coreProperties>
</file>